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E98B83-18F5-4FD8-B2DD-9FA0584C48CC}"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E98B83-18F5-4FD8-B2DD-9FA0584C48CC}"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E98B83-18F5-4FD8-B2DD-9FA0584C48CC}"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E98B83-18F5-4FD8-B2DD-9FA0584C48CC}"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E98B83-18F5-4FD8-B2DD-9FA0584C48CC}"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E98B83-18F5-4FD8-B2DD-9FA0584C48CC}"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E98B83-18F5-4FD8-B2DD-9FA0584C48CC}" type="datetimeFigureOut">
              <a:rPr lang="en-US" smtClean="0"/>
              <a:pPr/>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E98B83-18F5-4FD8-B2DD-9FA0584C48CC}" type="datetimeFigureOut">
              <a:rPr lang="en-US" smtClean="0"/>
              <a:pPr/>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E98B83-18F5-4FD8-B2DD-9FA0584C48CC}" type="datetimeFigureOut">
              <a:rPr lang="en-US" smtClean="0"/>
              <a:pPr/>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98B83-18F5-4FD8-B2DD-9FA0584C48CC}"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98B83-18F5-4FD8-B2DD-9FA0584C48CC}"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DCD11-0319-497F-88FC-193A22E1AA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E98B83-18F5-4FD8-B2DD-9FA0584C48CC}" type="datetimeFigureOut">
              <a:rPr lang="en-US" smtClean="0"/>
              <a:pPr/>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DCD11-0319-497F-88FC-193A22E1A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848600" cy="1143000"/>
          </a:xfrm>
        </p:spPr>
        <p:txBody>
          <a:bodyPr/>
          <a:lstStyle/>
          <a:p>
            <a:r>
              <a:rPr lang="en-US" b="1" dirty="0" smtClean="0">
                <a:latin typeface="Times New Roman" pitchFamily="18" charset="0"/>
                <a:cs typeface="Times New Roman" pitchFamily="18" charset="0"/>
              </a:rPr>
              <a:t>Educational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1600200" y="3581400"/>
            <a:ext cx="5486400" cy="2544763"/>
          </a:xfrm>
        </p:spPr>
        <p:txBody>
          <a:bodyPr>
            <a:normAutofit/>
          </a:bodyPr>
          <a:lstStyle/>
          <a:p>
            <a:pPr algn="ctr">
              <a:buNone/>
            </a:pPr>
            <a:r>
              <a:rPr lang="en-US" sz="4400" dirty="0" err="1" smtClean="0">
                <a:latin typeface="Times New Roman" pitchFamily="18" charset="0"/>
                <a:cs typeface="Times New Roman" pitchFamily="18" charset="0"/>
              </a:rPr>
              <a:t>Hira</a:t>
            </a:r>
            <a:r>
              <a:rPr lang="en-US" sz="4400" dirty="0" smtClean="0">
                <a:latin typeface="Times New Roman" pitchFamily="18" charset="0"/>
                <a:cs typeface="Times New Roman" pitchFamily="18" charset="0"/>
              </a:rPr>
              <a:t> </a:t>
            </a:r>
            <a:r>
              <a:rPr lang="en-US" sz="4400" dirty="0" err="1" smtClean="0">
                <a:latin typeface="Times New Roman" pitchFamily="18" charset="0"/>
                <a:cs typeface="Times New Roman" pitchFamily="18" charset="0"/>
              </a:rPr>
              <a:t>Saeed</a:t>
            </a:r>
            <a:endParaRPr lang="en-US" sz="4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1"/>
            <a:ext cx="7772400" cy="1066800"/>
          </a:xfrm>
        </p:spPr>
        <p:txBody>
          <a:bodyPr>
            <a:normAutofit/>
          </a:bodyPr>
          <a:lstStyle/>
          <a:p>
            <a:r>
              <a:rPr lang="en-US" sz="2400" b="1" dirty="0" smtClean="0">
                <a:latin typeface="Times New Roman" pitchFamily="18" charset="0"/>
                <a:cs typeface="Times New Roman" pitchFamily="18" charset="0"/>
              </a:rPr>
              <a:t>Educational Planning</a:t>
            </a:r>
            <a:endParaRPr lang="en-US" sz="2400" b="1" dirty="0">
              <a:latin typeface="Times New Roman" pitchFamily="18" charset="0"/>
              <a:cs typeface="Times New Roman" pitchFamily="18" charset="0"/>
            </a:endParaRPr>
          </a:p>
        </p:txBody>
      </p:sp>
      <p:sp>
        <p:nvSpPr>
          <p:cNvPr id="3" name="Subtitle 2"/>
          <p:cNvSpPr>
            <a:spLocks noGrp="1"/>
          </p:cNvSpPr>
          <p:nvPr>
            <p:ph type="subTitle" idx="1"/>
          </p:nvPr>
        </p:nvSpPr>
        <p:spPr>
          <a:xfrm>
            <a:off x="914400" y="1219200"/>
            <a:ext cx="7315200" cy="4648200"/>
          </a:xfrm>
        </p:spPr>
        <p:txBody>
          <a:bodyPr>
            <a:noAutofit/>
          </a:bodyPr>
          <a:lstStyle/>
          <a:p>
            <a:pPr algn="l">
              <a:buFont typeface="Arial" pitchFamily="34" charset="0"/>
              <a:buChar char="•"/>
            </a:pPr>
            <a:r>
              <a:rPr lang="en-US" sz="2400" dirty="0" smtClean="0">
                <a:solidFill>
                  <a:schemeClr val="tx1"/>
                </a:solidFill>
                <a:latin typeface="Times New Roman" pitchFamily="18" charset="0"/>
                <a:cs typeface="Times New Roman" pitchFamily="18" charset="0"/>
              </a:rPr>
              <a:t>Educational planning is a process of preparing a set of decisions about the education enterprise in such a way that the goals and purposes of education will be sufficiently realized in future with the available resources.</a:t>
            </a:r>
          </a:p>
          <a:p>
            <a:pPr algn="l">
              <a:buFont typeface="Arial" pitchFamily="34" charset="0"/>
              <a:buChar char="•"/>
            </a:pPr>
            <a:endParaRPr lang="en-US" sz="2400" dirty="0" smtClean="0">
              <a:solidFill>
                <a:schemeClr val="tx1"/>
              </a:solidFill>
              <a:latin typeface="Times New Roman" pitchFamily="18" charset="0"/>
              <a:cs typeface="Times New Roman" pitchFamily="18" charset="0"/>
            </a:endParaRPr>
          </a:p>
          <a:p>
            <a:pPr algn="l">
              <a:buFont typeface="Arial" pitchFamily="34" charset="0"/>
              <a:buChar char="•"/>
            </a:pPr>
            <a:r>
              <a:rPr lang="en-US" sz="2400" dirty="0" smtClean="0">
                <a:solidFill>
                  <a:schemeClr val="tx1"/>
                </a:solidFill>
                <a:latin typeface="Times New Roman" pitchFamily="18" charset="0"/>
                <a:cs typeface="Times New Roman" pitchFamily="18" charset="0"/>
              </a:rPr>
              <a:t>Educational planning is a continuous process of obtaining and analyzing facts and, from empirical base, of providing information to decision makers on how well the education system is accomplishing its goals in particular on how the cost effectiveness of education programs and specific projects can be improved.</a:t>
            </a:r>
            <a:endParaRPr lang="en-US" sz="2400"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848600" cy="1219200"/>
          </a:xfrm>
        </p:spPr>
        <p:txBody>
          <a:bodyPr>
            <a:normAutofit/>
          </a:bodyPr>
          <a:lstStyle/>
          <a:p>
            <a:r>
              <a:rPr lang="en-US" sz="2400" b="1" dirty="0" smtClean="0">
                <a:latin typeface="Times New Roman" pitchFamily="18" charset="0"/>
                <a:cs typeface="Times New Roman" pitchFamily="18" charset="0"/>
              </a:rPr>
              <a:t>Major Interests of Educational Planning</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81200"/>
            <a:ext cx="8229600" cy="4221163"/>
          </a:xfrm>
        </p:spPr>
        <p:txBody>
          <a:bodyPr>
            <a:normAutofit/>
          </a:bodyPr>
          <a:lstStyle/>
          <a:p>
            <a:r>
              <a:rPr lang="en-US" sz="2400" dirty="0" smtClean="0">
                <a:latin typeface="Times New Roman" pitchFamily="18" charset="0"/>
                <a:cs typeface="Times New Roman" pitchFamily="18" charset="0"/>
              </a:rPr>
              <a:t>Preparation of alternative decisions</a:t>
            </a:r>
          </a:p>
          <a:p>
            <a:r>
              <a:rPr lang="en-US" sz="2400" dirty="0" smtClean="0">
                <a:latin typeface="Times New Roman" pitchFamily="18" charset="0"/>
                <a:cs typeface="Times New Roman" pitchFamily="18" charset="0"/>
              </a:rPr>
              <a:t>Goals and Objectives</a:t>
            </a:r>
          </a:p>
          <a:p>
            <a:r>
              <a:rPr lang="en-US" sz="2400" dirty="0" smtClean="0">
                <a:latin typeface="Times New Roman" pitchFamily="18" charset="0"/>
                <a:cs typeface="Times New Roman" pitchFamily="18" charset="0"/>
              </a:rPr>
              <a:t>Programs and services</a:t>
            </a:r>
          </a:p>
          <a:p>
            <a:r>
              <a:rPr lang="en-US" sz="2400" dirty="0" smtClean="0">
                <a:latin typeface="Times New Roman" pitchFamily="18" charset="0"/>
                <a:cs typeface="Times New Roman" pitchFamily="18" charset="0"/>
              </a:rPr>
              <a:t>Physical resources</a:t>
            </a:r>
          </a:p>
          <a:p>
            <a:r>
              <a:rPr lang="en-US" sz="2400" dirty="0" smtClean="0">
                <a:latin typeface="Times New Roman" pitchFamily="18" charset="0"/>
                <a:cs typeface="Times New Roman" pitchFamily="18" charset="0"/>
              </a:rPr>
              <a:t>Finance</a:t>
            </a:r>
          </a:p>
          <a:p>
            <a:r>
              <a:rPr lang="en-US" sz="2400" dirty="0" smtClean="0">
                <a:latin typeface="Times New Roman" pitchFamily="18" charset="0"/>
                <a:cs typeface="Times New Roman" pitchFamily="18" charset="0"/>
              </a:rPr>
              <a:t>Governmental structure</a:t>
            </a:r>
          </a:p>
          <a:p>
            <a:r>
              <a:rPr lang="en-US" sz="2400" dirty="0" smtClean="0">
                <a:latin typeface="Times New Roman" pitchFamily="18" charset="0"/>
                <a:cs typeface="Times New Roman" pitchFamily="18" charset="0"/>
              </a:rPr>
              <a:t>The social context</a:t>
            </a:r>
          </a:p>
          <a:p>
            <a:endParaRPr lang="en-US"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latin typeface="Times New Roman" pitchFamily="18" charset="0"/>
                <a:cs typeface="Times New Roman" pitchFamily="18" charset="0"/>
              </a:rPr>
              <a:t>Types of Educational Planning</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62500" lnSpcReduction="20000"/>
          </a:bodyPr>
          <a:lstStyle/>
          <a:p>
            <a:pPr>
              <a:buNone/>
            </a:pPr>
            <a:r>
              <a:rPr lang="en-US" dirty="0" smtClean="0">
                <a:latin typeface="Times New Roman" pitchFamily="18" charset="0"/>
                <a:cs typeface="Times New Roman" pitchFamily="18" charset="0"/>
              </a:rPr>
              <a:t>There are four types of Educational Planning</a:t>
            </a:r>
          </a:p>
          <a:p>
            <a:pPr marL="514350" indent="-514350">
              <a:buFont typeface="+mj-lt"/>
              <a:buAutoNum type="arabicPeriod"/>
            </a:pPr>
            <a:r>
              <a:rPr lang="en-US" b="1" dirty="0" smtClean="0">
                <a:latin typeface="Times New Roman" pitchFamily="18" charset="0"/>
                <a:cs typeface="Times New Roman" pitchFamily="18" charset="0"/>
              </a:rPr>
              <a:t>Imperative or Centralized Planning</a:t>
            </a:r>
          </a:p>
          <a:p>
            <a:pPr marL="514350" indent="-51435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Planning which is done at the federal level or by the central body like planning commission of the government is called imperative planning.</a:t>
            </a:r>
          </a:p>
          <a:p>
            <a:pPr marL="514350" indent="-514350">
              <a:buAutoNum type="arabicPeriod" startAt="2"/>
            </a:pPr>
            <a:r>
              <a:rPr lang="en-US" b="1" dirty="0" smtClean="0">
                <a:latin typeface="Times New Roman" pitchFamily="18" charset="0"/>
                <a:cs typeface="Times New Roman" pitchFamily="18" charset="0"/>
              </a:rPr>
              <a:t>Indicative Planning or Local Level Planning</a:t>
            </a:r>
          </a:p>
          <a:p>
            <a:pPr marL="514350" indent="-51435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This type of planning is done at the local level or at the grass root level of the society. Local people determine priorities.</a:t>
            </a:r>
          </a:p>
          <a:p>
            <a:pPr marL="514350" indent="-514350">
              <a:buAutoNum type="arabicPeriod" startAt="3"/>
            </a:pPr>
            <a:r>
              <a:rPr lang="en-US" b="1" dirty="0" smtClean="0">
                <a:latin typeface="Times New Roman" pitchFamily="18" charset="0"/>
                <a:cs typeface="Times New Roman" pitchFamily="18" charset="0"/>
              </a:rPr>
              <a:t>Sect </a:t>
            </a:r>
            <a:r>
              <a:rPr lang="en-US" b="1" dirty="0">
                <a:latin typeface="Times New Roman" pitchFamily="18" charset="0"/>
                <a:cs typeface="Times New Roman" pitchFamily="18" charset="0"/>
              </a:rPr>
              <a:t>O</a:t>
            </a:r>
            <a:r>
              <a:rPr lang="en-US" b="1" dirty="0" smtClean="0">
                <a:latin typeface="Times New Roman" pitchFamily="18" charset="0"/>
                <a:cs typeface="Times New Roman" pitchFamily="18" charset="0"/>
              </a:rPr>
              <a:t>ral Planning</a:t>
            </a:r>
          </a:p>
          <a:p>
            <a:pPr marL="514350" indent="-51435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In this type of planning projects are prepared by each sector separately. Funds are allocated to the secretary of the department for the implementation of the projects.</a:t>
            </a:r>
          </a:p>
          <a:p>
            <a:pPr marL="514350" indent="-514350">
              <a:buAutoNum type="arabicPeriod" startAt="4"/>
            </a:pPr>
            <a:r>
              <a:rPr lang="en-US" b="1" dirty="0" smtClean="0">
                <a:latin typeface="Times New Roman" pitchFamily="18" charset="0"/>
                <a:cs typeface="Times New Roman" pitchFamily="18" charset="0"/>
              </a:rPr>
              <a:t>Integrated Planning</a:t>
            </a:r>
          </a:p>
          <a:p>
            <a:pPr marL="514350" indent="-51435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In this type of planning a pilot area is selected for development. All the departments concentrate on the development of that specific area. They prepared projects according to the needs of the area.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Times New Roman" pitchFamily="18" charset="0"/>
                <a:cs typeface="Times New Roman" pitchFamily="18" charset="0"/>
              </a:rPr>
              <a:t>Objectives of Educational Planning</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1143000"/>
            <a:ext cx="8458200" cy="5410200"/>
          </a:xfrm>
        </p:spPr>
        <p:txBody>
          <a:bodyPr>
            <a:normAutofit fontScale="92500" lnSpcReduction="10000"/>
          </a:bodyPr>
          <a:lstStyle/>
          <a:p>
            <a:pPr marL="514350" indent="-514350">
              <a:buFont typeface="+mj-lt"/>
              <a:buAutoNum type="arabicPeriod"/>
            </a:pPr>
            <a:r>
              <a:rPr lang="en-US" sz="2000" b="1" dirty="0" smtClean="0">
                <a:latin typeface="Times New Roman" pitchFamily="18" charset="0"/>
                <a:cs typeface="Times New Roman" pitchFamily="18" charset="0"/>
              </a:rPr>
              <a:t>Enhancement of Educational Growth and development</a:t>
            </a:r>
            <a:endParaRPr lang="en-US" sz="2000" b="1" dirty="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There is a difference between growth and development. Growth is increase in quantity and development is overall improvement in all spheres. Educational planning targets as ensuring that primary school, secondary school and tertiary school increase in quantity and also experience overall increase or improvement.</a:t>
            </a:r>
          </a:p>
          <a:p>
            <a:pPr marL="457200" indent="-457200">
              <a:buAutoNum type="arabicPeriod" startAt="2"/>
            </a:pPr>
            <a:r>
              <a:rPr lang="en-US" sz="2000" b="1" dirty="0" smtClean="0">
                <a:latin typeface="Times New Roman" pitchFamily="18" charset="0"/>
                <a:cs typeface="Times New Roman" pitchFamily="18" charset="0"/>
              </a:rPr>
              <a:t>Enhancement Internal and External Efficiency in the Education System</a:t>
            </a:r>
          </a:p>
          <a:p>
            <a:pPr marL="457200" indent="-457200">
              <a:buNone/>
            </a:pPr>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Efficiency</a:t>
            </a:r>
          </a:p>
          <a:p>
            <a:pPr marL="457200" indent="-457200">
              <a:buNone/>
            </a:pPr>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 relationship between the input and output such that the input will yield greater output. Efficiency can be internal or external.</a:t>
            </a:r>
          </a:p>
          <a:p>
            <a:pPr marL="457200" indent="-457200"/>
            <a:r>
              <a:rPr lang="en-US" sz="2000" b="1" dirty="0" smtClean="0">
                <a:latin typeface="Times New Roman" pitchFamily="18" charset="0"/>
                <a:cs typeface="Times New Roman" pitchFamily="18" charset="0"/>
              </a:rPr>
              <a:t>Internal Efficiency</a:t>
            </a:r>
          </a:p>
          <a:p>
            <a:pPr marL="2171700" lvl="4" indent="-457200">
              <a:buNone/>
            </a:pPr>
            <a:r>
              <a:rPr lang="en-US" dirty="0" smtClean="0">
                <a:latin typeface="Times New Roman" pitchFamily="18" charset="0"/>
                <a:cs typeface="Times New Roman" pitchFamily="18" charset="0"/>
              </a:rPr>
              <a:t>The relationship that exists between the that yield the greater output in the educational system. Such inputs are;</a:t>
            </a:r>
            <a:endParaRPr lang="en-US" dirty="0">
              <a:latin typeface="Times New Roman" pitchFamily="18" charset="0"/>
              <a:cs typeface="Times New Roman" pitchFamily="18" charset="0"/>
            </a:endParaRPr>
          </a:p>
          <a:p>
            <a:pPr marL="2171700" lvl="4" indent="-457200">
              <a:buFont typeface="+mj-lt"/>
              <a:buAutoNum type="arabicParenR"/>
            </a:pPr>
            <a:r>
              <a:rPr lang="en-US" dirty="0" smtClean="0">
                <a:latin typeface="Times New Roman" pitchFamily="18" charset="0"/>
                <a:cs typeface="Times New Roman" pitchFamily="18" charset="0"/>
              </a:rPr>
              <a:t>Students time</a:t>
            </a:r>
          </a:p>
          <a:p>
            <a:pPr marL="2171700" lvl="4" indent="-457200">
              <a:buFont typeface="+mj-lt"/>
              <a:buAutoNum type="arabicParenR"/>
            </a:pPr>
            <a:r>
              <a:rPr lang="en-US" dirty="0" smtClean="0">
                <a:latin typeface="Times New Roman" pitchFamily="18" charset="0"/>
                <a:cs typeface="Times New Roman" pitchFamily="18" charset="0"/>
              </a:rPr>
              <a:t>Food intake teacher's teaching time</a:t>
            </a:r>
          </a:p>
          <a:p>
            <a:pPr marL="2171700" lvl="4" indent="-457200">
              <a:buFont typeface="+mj-lt"/>
              <a:buAutoNum type="arabicParenR"/>
            </a:pPr>
            <a:r>
              <a:rPr lang="en-US" dirty="0" smtClean="0">
                <a:latin typeface="Times New Roman" pitchFamily="18" charset="0"/>
                <a:cs typeface="Times New Roman" pitchFamily="18" charset="0"/>
              </a:rPr>
              <a:t>Time used by school for administrative duties on student issues.</a:t>
            </a:r>
          </a:p>
          <a:p>
            <a:pPr marL="2171700" lvl="4" indent="-457200">
              <a:buFont typeface="+mj-lt"/>
              <a:buAutoNum type="arabicParenR"/>
            </a:pPr>
            <a:r>
              <a:rPr lang="en-US" dirty="0" smtClean="0">
                <a:latin typeface="Times New Roman" pitchFamily="18" charset="0"/>
                <a:cs typeface="Times New Roman" pitchFamily="18" charset="0"/>
              </a:rPr>
              <a:t>Sleeping time/ period. etc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304800"/>
            <a:ext cx="8686800" cy="6247864"/>
          </a:xfrm>
          <a:prstGeom prst="rect">
            <a:avLst/>
          </a:prstGeom>
          <a:noFill/>
        </p:spPr>
        <p:txBody>
          <a:bodyPr wrap="square" rtlCol="0">
            <a:spAutoFit/>
          </a:bodyPr>
          <a:lstStyle/>
          <a:p>
            <a:pPr>
              <a:buFont typeface="Arial" pitchFamily="34" charset="0"/>
              <a:buChar char="•"/>
            </a:pPr>
            <a:r>
              <a:rPr lang="en-US" sz="2000" b="1" dirty="0" smtClean="0">
                <a:latin typeface="Times New Roman" pitchFamily="18" charset="0"/>
                <a:cs typeface="Times New Roman" pitchFamily="18" charset="0"/>
              </a:rPr>
              <a:t>    External Efficiency</a:t>
            </a:r>
          </a:p>
          <a:p>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It is there is a positive relationship between the outputs of/from the education sector and the need of the economy. The trained  manpower from various sectors of the educational system should be able to meet up with the manpower needs/ requirements.</a:t>
            </a:r>
          </a:p>
          <a:p>
            <a:pPr marL="457200" indent="-457200">
              <a:buAutoNum type="arabicPeriod" startAt="3"/>
            </a:pPr>
            <a:r>
              <a:rPr lang="en-US" sz="2000" b="1" dirty="0" smtClean="0">
                <a:latin typeface="Times New Roman" pitchFamily="18" charset="0"/>
                <a:cs typeface="Times New Roman" pitchFamily="18" charset="0"/>
              </a:rPr>
              <a:t>Ensure that there id Production of Needed skill Manpower Required for all other Sectors of the Economy</a:t>
            </a:r>
          </a:p>
          <a:p>
            <a:pPr marL="457200" indent="-457200"/>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As much as the education sector is primarily made up of first( primary, Second and third ( polytechnic, university) levels, these levels are primarily saddled with the responsibility of production of manpower. Manpower is needed in various areas such as the </a:t>
            </a:r>
            <a:r>
              <a:rPr lang="en-US" sz="2000" dirty="0" err="1" smtClean="0">
                <a:latin typeface="Times New Roman" pitchFamily="18" charset="0"/>
                <a:cs typeface="Times New Roman" pitchFamily="18" charset="0"/>
              </a:rPr>
              <a:t>Arsts</a:t>
            </a:r>
            <a:r>
              <a:rPr lang="en-US" sz="2000" dirty="0" smtClean="0">
                <a:latin typeface="Times New Roman" pitchFamily="18" charset="0"/>
                <a:cs typeface="Times New Roman" pitchFamily="18" charset="0"/>
              </a:rPr>
              <a:t>, Science, Social Sciences, Technology, Agric etc. Needed skilled manpower are required in the sector of agriculture, teaching, technology, fisheries, veterinary, media, religion, banking and finance, engineering, tourism, energy and so on.</a:t>
            </a:r>
          </a:p>
          <a:p>
            <a:pPr marL="457200" indent="-457200">
              <a:buAutoNum type="arabicPeriod" startAt="4"/>
            </a:pPr>
            <a:r>
              <a:rPr lang="en-US" sz="2000" b="1" dirty="0" smtClean="0">
                <a:latin typeface="Times New Roman" pitchFamily="18" charset="0"/>
                <a:cs typeface="Times New Roman" pitchFamily="18" charset="0"/>
              </a:rPr>
              <a:t>Enhancement of socio-Economic and Political Growth and Development</a:t>
            </a:r>
          </a:p>
          <a:p>
            <a:pPr marL="457200" indent="-457200"/>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Another objective of educational planning is to ensure and enhance socio, economic and political growth and development. The activities embarked on by the individuals within a community is made up of social, economic, political activities. These activities are expected </a:t>
            </a:r>
            <a:r>
              <a:rPr lang="en-US" sz="2000" dirty="0" err="1" smtClean="0">
                <a:latin typeface="Times New Roman" pitchFamily="18" charset="0"/>
                <a:cs typeface="Times New Roman" pitchFamily="18" charset="0"/>
              </a:rPr>
              <a:t>ito</a:t>
            </a:r>
            <a:r>
              <a:rPr lang="en-US" sz="2000" dirty="0" smtClean="0">
                <a:latin typeface="Times New Roman" pitchFamily="18" charset="0"/>
                <a:cs typeface="Times New Roman" pitchFamily="18" charset="0"/>
              </a:rPr>
              <a:t> expand from level to level, though dependent in the population composition of a given area.</a:t>
            </a:r>
            <a:endParaRPr lang="en-US" sz="2000"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763000" cy="3785652"/>
          </a:xfrm>
          <a:prstGeom prst="rect">
            <a:avLst/>
          </a:prstGeom>
          <a:noFill/>
        </p:spPr>
        <p:txBody>
          <a:bodyPr wrap="square" rtlCol="0">
            <a:spAutoFit/>
          </a:bodyPr>
          <a:lstStyle/>
          <a:p>
            <a:pPr marL="457200" indent="-457200">
              <a:buAutoNum type="arabicPeriod" startAt="5"/>
            </a:pPr>
            <a:r>
              <a:rPr lang="en-US" sz="2000" b="1" dirty="0" smtClean="0">
                <a:latin typeface="Times New Roman" pitchFamily="18" charset="0"/>
                <a:cs typeface="Times New Roman" pitchFamily="18" charset="0"/>
              </a:rPr>
              <a:t>Ensure the Rational Decisions are made</a:t>
            </a:r>
          </a:p>
          <a:p>
            <a:pPr marL="457200" indent="-457200"/>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Decisions are rational when it yield results that are progressive and does nor given room for wastage, In the educational system, decisions that are rational include:</a:t>
            </a:r>
          </a:p>
          <a:p>
            <a:pPr marL="457200" indent="-457200">
              <a:buFont typeface="+mj-lt"/>
              <a:buAutoNum type="arabicParenR"/>
            </a:pPr>
            <a:r>
              <a:rPr lang="en-US" sz="2000" b="1" dirty="0" smtClean="0">
                <a:latin typeface="Times New Roman" pitchFamily="18" charset="0"/>
                <a:cs typeface="Times New Roman" pitchFamily="18" charset="0"/>
              </a:rPr>
              <a:t>Establishment of schools in areas that are densely populated</a:t>
            </a:r>
            <a:endParaRPr lang="en-US" sz="2000" b="1" dirty="0">
              <a:latin typeface="Times New Roman" pitchFamily="18" charset="0"/>
              <a:cs typeface="Times New Roman" pitchFamily="18" charset="0"/>
            </a:endParaRPr>
          </a:p>
          <a:p>
            <a:pPr marL="457200" indent="-457200">
              <a:buFont typeface="+mj-lt"/>
              <a:buAutoNum type="arabicParenR"/>
            </a:pPr>
            <a:r>
              <a:rPr lang="en-US" sz="2000" b="1" dirty="0" smtClean="0">
                <a:latin typeface="Times New Roman" pitchFamily="18" charset="0"/>
                <a:cs typeface="Times New Roman" pitchFamily="18" charset="0"/>
              </a:rPr>
              <a:t>Feeding of students in schools</a:t>
            </a:r>
          </a:p>
          <a:p>
            <a:pPr marL="457200" indent="-457200"/>
            <a:endParaRPr lang="en-US" sz="2000" b="1" dirty="0" smtClean="0">
              <a:latin typeface="Times New Roman" pitchFamily="18" charset="0"/>
              <a:cs typeface="Times New Roman" pitchFamily="18" charset="0"/>
            </a:endParaRPr>
          </a:p>
          <a:p>
            <a:pPr marL="457200" indent="-457200">
              <a:buAutoNum type="arabicPeriod" startAt="6"/>
            </a:pPr>
            <a:r>
              <a:rPr lang="en-US" sz="2000" b="1" dirty="0" smtClean="0">
                <a:latin typeface="Times New Roman" pitchFamily="18" charset="0"/>
                <a:cs typeface="Times New Roman" pitchFamily="18" charset="0"/>
              </a:rPr>
              <a:t>Realization of </a:t>
            </a:r>
            <a:r>
              <a:rPr lang="en-US" sz="2000" b="1" dirty="0">
                <a:latin typeface="Times New Roman" pitchFamily="18" charset="0"/>
                <a:cs typeface="Times New Roman" pitchFamily="18" charset="0"/>
              </a:rPr>
              <a:t>E</a:t>
            </a:r>
            <a:r>
              <a:rPr lang="en-US" sz="2000" b="1" dirty="0" smtClean="0">
                <a:latin typeface="Times New Roman" pitchFamily="18" charset="0"/>
                <a:cs typeface="Times New Roman" pitchFamily="18" charset="0"/>
              </a:rPr>
              <a:t>ducational policies</a:t>
            </a:r>
          </a:p>
          <a:p>
            <a:pPr marL="457200" indent="-457200"/>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This is another objective of educational planning. Various policies that are set are aimed at improving the educational system. Relationship between the teacher and his/her students is necessary. Students will enjoy teacher’s personal contact during schooling period.</a:t>
            </a:r>
            <a:endParaRPr lang="en-US" sz="2000" b="1"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1"/>
            <a:ext cx="8610600" cy="1066800"/>
          </a:xfrm>
        </p:spPr>
        <p:txBody>
          <a:bodyPr>
            <a:normAutofit/>
          </a:bodyPr>
          <a:lstStyle/>
          <a:p>
            <a:r>
              <a:rPr lang="en-US" sz="2400" b="1" dirty="0" smtClean="0">
                <a:latin typeface="Times New Roman" pitchFamily="18" charset="0"/>
                <a:cs typeface="Times New Roman" pitchFamily="18" charset="0"/>
              </a:rPr>
              <a:t>Characteristics of Educational Planning</a:t>
            </a:r>
            <a:endParaRPr lang="en-US" sz="2400" b="1" dirty="0">
              <a:latin typeface="Times New Roman" pitchFamily="18" charset="0"/>
              <a:cs typeface="Times New Roman" pitchFamily="18" charset="0"/>
            </a:endParaRPr>
          </a:p>
        </p:txBody>
      </p:sp>
      <p:sp>
        <p:nvSpPr>
          <p:cNvPr id="3" name="Subtitle 2"/>
          <p:cNvSpPr>
            <a:spLocks noGrp="1"/>
          </p:cNvSpPr>
          <p:nvPr>
            <p:ph type="subTitle" idx="1"/>
          </p:nvPr>
        </p:nvSpPr>
        <p:spPr>
          <a:xfrm>
            <a:off x="838200" y="1143000"/>
            <a:ext cx="7848600" cy="5257800"/>
          </a:xfrm>
        </p:spPr>
        <p:txBody>
          <a:bodyPr>
            <a:noAutofit/>
          </a:bodyPr>
          <a:lstStyle/>
          <a:p>
            <a:pPr algn="l"/>
            <a:r>
              <a:rPr lang="en-US" sz="2000" dirty="0" smtClean="0">
                <a:solidFill>
                  <a:schemeClr val="tx1"/>
                </a:solidFill>
                <a:latin typeface="Times New Roman" pitchFamily="18" charset="0"/>
                <a:cs typeface="Times New Roman" pitchFamily="18" charset="0"/>
              </a:rPr>
              <a:t>Below are some of the characteristics of educational planning:</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Defined and stated objectives</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Flexibility</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Timely and Reasonable</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Facts and Figures</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Clear Language</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Emotional</a:t>
            </a:r>
          </a:p>
          <a:p>
            <a:pPr marL="514350" indent="-514350" algn="l"/>
            <a:endParaRPr lang="en-US" sz="2000" dirty="0" smtClean="0">
              <a:solidFill>
                <a:schemeClr val="tx1"/>
              </a:solidFill>
              <a:latin typeface="Times New Roman" pitchFamily="18" charset="0"/>
              <a:cs typeface="Times New Roman" pitchFamily="18" charset="0"/>
            </a:endParaRPr>
          </a:p>
          <a:p>
            <a:pPr marL="514350" indent="-514350" algn="l"/>
            <a:r>
              <a:rPr lang="en-US" sz="2400" b="1" dirty="0" smtClean="0">
                <a:solidFill>
                  <a:schemeClr val="tx1"/>
                </a:solidFill>
                <a:latin typeface="Times New Roman" pitchFamily="18" charset="0"/>
                <a:cs typeface="Times New Roman" pitchFamily="18" charset="0"/>
              </a:rPr>
              <a:t>Barriers of Educational Planning</a:t>
            </a:r>
          </a:p>
          <a:p>
            <a:pPr marL="514350" indent="-514350" algn="l"/>
            <a:r>
              <a:rPr lang="en-US" sz="2000" dirty="0" smtClean="0">
                <a:solidFill>
                  <a:schemeClr val="tx1"/>
                </a:solidFill>
                <a:latin typeface="Times New Roman" pitchFamily="18" charset="0"/>
                <a:cs typeface="Times New Roman" pitchFamily="18" charset="0"/>
              </a:rPr>
              <a:t>Here are some barriers in educational planning that are;</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Lack of Purpose and Goals</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Lack of Commitment</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Inadequate Information</a:t>
            </a:r>
          </a:p>
          <a:p>
            <a:pPr marL="514350" indent="-514350" algn="l">
              <a:buFont typeface="+mj-lt"/>
              <a:buAutoNum type="arabicPeriod"/>
            </a:pPr>
            <a:r>
              <a:rPr lang="en-US" sz="2000" dirty="0" smtClean="0">
                <a:solidFill>
                  <a:schemeClr val="tx1"/>
                </a:solidFill>
                <a:latin typeface="Times New Roman" pitchFamily="18" charset="0"/>
                <a:cs typeface="Times New Roman" pitchFamily="18" charset="0"/>
              </a:rPr>
              <a:t>Lack of Adequate and </a:t>
            </a:r>
            <a:r>
              <a:rPr lang="en-US" sz="2000" dirty="0">
                <a:solidFill>
                  <a:schemeClr val="tx1"/>
                </a:solidFill>
                <a:latin typeface="Times New Roman" pitchFamily="18" charset="0"/>
                <a:cs typeface="Times New Roman" pitchFamily="18" charset="0"/>
              </a:rPr>
              <a:t>R</a:t>
            </a:r>
            <a:r>
              <a:rPr lang="en-US" sz="2000" dirty="0" smtClean="0">
                <a:solidFill>
                  <a:schemeClr val="tx1"/>
                </a:solidFill>
                <a:latin typeface="Times New Roman" pitchFamily="18" charset="0"/>
                <a:cs typeface="Times New Roman" pitchFamily="18" charset="0"/>
              </a:rPr>
              <a:t>eliable Data</a:t>
            </a:r>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smtClean="0">
                <a:latin typeface="Times New Roman" pitchFamily="18" charset="0"/>
                <a:cs typeface="Times New Roman" pitchFamily="18" charset="0"/>
              </a:rPr>
              <a:t>Stages/Process of Educational Planning</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7315200" cy="4906963"/>
          </a:xfrm>
        </p:spPr>
        <p:txBody>
          <a:bodyPr>
            <a:normAutofit/>
          </a:bodyPr>
          <a:lstStyle/>
          <a:p>
            <a:pPr marL="514350" indent="-514350">
              <a:buFont typeface="+mj-lt"/>
              <a:buAutoNum type="arabicPeriod"/>
            </a:pPr>
            <a:r>
              <a:rPr lang="en-US" sz="2000" dirty="0" smtClean="0">
                <a:latin typeface="Times New Roman" pitchFamily="18" charset="0"/>
                <a:cs typeface="Times New Roman" pitchFamily="18" charset="0"/>
              </a:rPr>
              <a:t>Preplanning</a:t>
            </a:r>
          </a:p>
          <a:p>
            <a:pPr marL="514350" indent="-514350">
              <a:buFont typeface="+mj-lt"/>
              <a:buAutoNum type="arabicPeriod"/>
            </a:pPr>
            <a:r>
              <a:rPr lang="en-US" sz="2000" dirty="0" smtClean="0">
                <a:latin typeface="Times New Roman" pitchFamily="18" charset="0"/>
                <a:cs typeface="Times New Roman" pitchFamily="18" charset="0"/>
              </a:rPr>
              <a:t>Planning</a:t>
            </a:r>
          </a:p>
          <a:p>
            <a:pPr marL="514350" indent="-514350">
              <a:buFont typeface="+mj-lt"/>
              <a:buAutoNum type="alphaLcParenR"/>
            </a:pPr>
            <a:r>
              <a:rPr lang="en-US" sz="2000" dirty="0" smtClean="0">
                <a:latin typeface="Times New Roman" pitchFamily="18" charset="0"/>
                <a:cs typeface="Times New Roman" pitchFamily="18" charset="0"/>
              </a:rPr>
              <a:t>Diagnosis</a:t>
            </a:r>
          </a:p>
          <a:p>
            <a:pPr marL="514350" indent="-514350">
              <a:buFont typeface="+mj-lt"/>
              <a:buAutoNum type="alphaLcParenR"/>
            </a:pPr>
            <a:r>
              <a:rPr lang="en-US" sz="2000" dirty="0" smtClean="0">
                <a:latin typeface="Times New Roman" pitchFamily="18" charset="0"/>
                <a:cs typeface="Times New Roman" pitchFamily="18" charset="0"/>
              </a:rPr>
              <a:t>Policy</a:t>
            </a:r>
          </a:p>
          <a:p>
            <a:pPr marL="514350" indent="-514350">
              <a:buFont typeface="+mj-lt"/>
              <a:buAutoNum type="alphaLcParenR"/>
            </a:pPr>
            <a:r>
              <a:rPr lang="en-US" sz="2000" dirty="0" smtClean="0">
                <a:latin typeface="Times New Roman" pitchFamily="18" charset="0"/>
                <a:cs typeface="Times New Roman" pitchFamily="18" charset="0"/>
              </a:rPr>
              <a:t>Costs</a:t>
            </a:r>
          </a:p>
          <a:p>
            <a:pPr marL="514350" indent="-514350">
              <a:buFont typeface="+mj-lt"/>
              <a:buAutoNum type="alphaLcParenR"/>
            </a:pPr>
            <a:r>
              <a:rPr lang="en-US" sz="2000" dirty="0" smtClean="0">
                <a:latin typeface="Times New Roman" pitchFamily="18" charset="0"/>
                <a:cs typeface="Times New Roman" pitchFamily="18" charset="0"/>
              </a:rPr>
              <a:t>Targets</a:t>
            </a:r>
          </a:p>
          <a:p>
            <a:pPr marL="514350" indent="-514350">
              <a:buFont typeface="+mj-lt"/>
              <a:buAutoNum type="alphaLcParenR"/>
            </a:pPr>
            <a:r>
              <a:rPr lang="en-US" sz="2000" dirty="0" smtClean="0">
                <a:latin typeface="Times New Roman" pitchFamily="18" charset="0"/>
                <a:cs typeface="Times New Roman" pitchFamily="18" charset="0"/>
              </a:rPr>
              <a:t>Feasibility</a:t>
            </a:r>
          </a:p>
          <a:p>
            <a:pPr marL="514350" indent="-514350">
              <a:buNone/>
            </a:pPr>
            <a:r>
              <a:rPr lang="en-US" sz="2000" dirty="0" smtClean="0">
                <a:latin typeface="Times New Roman" pitchFamily="18" charset="0"/>
                <a:cs typeface="Times New Roman" pitchFamily="18" charset="0"/>
              </a:rPr>
              <a:t>3.      Plan formulation</a:t>
            </a:r>
          </a:p>
          <a:p>
            <a:pPr marL="514350" indent="-514350">
              <a:buNone/>
            </a:pPr>
            <a:r>
              <a:rPr lang="en-US" sz="2000" dirty="0" smtClean="0">
                <a:latin typeface="Times New Roman" pitchFamily="18" charset="0"/>
                <a:cs typeface="Times New Roman" pitchFamily="18" charset="0"/>
              </a:rPr>
              <a:t>4.      Plan elaboration</a:t>
            </a:r>
          </a:p>
          <a:p>
            <a:pPr marL="514350" indent="-514350">
              <a:buAutoNum type="alphaLcParenR"/>
            </a:pPr>
            <a:r>
              <a:rPr lang="en-US" sz="2000" dirty="0" smtClean="0">
                <a:latin typeface="Times New Roman" pitchFamily="18" charset="0"/>
                <a:cs typeface="Times New Roman" pitchFamily="18" charset="0"/>
              </a:rPr>
              <a:t>Programming</a:t>
            </a:r>
          </a:p>
          <a:p>
            <a:pPr marL="514350" indent="-514350">
              <a:buAutoNum type="alphaLcParenR"/>
            </a:pPr>
            <a:r>
              <a:rPr lang="en-US" sz="2000" dirty="0" smtClean="0">
                <a:latin typeface="Times New Roman" pitchFamily="18" charset="0"/>
                <a:cs typeface="Times New Roman" pitchFamily="18" charset="0"/>
              </a:rPr>
              <a:t>Project formulation</a:t>
            </a:r>
          </a:p>
          <a:p>
            <a:pPr marL="514350" indent="-514350">
              <a:buAutoNum type="arabicPeriod" startAt="5"/>
            </a:pPr>
            <a:r>
              <a:rPr lang="en-US" sz="2000" dirty="0" smtClean="0">
                <a:latin typeface="Times New Roman" pitchFamily="18" charset="0"/>
                <a:cs typeface="Times New Roman" pitchFamily="18" charset="0"/>
              </a:rPr>
              <a:t>Plan Implementation</a:t>
            </a:r>
          </a:p>
          <a:p>
            <a:pPr marL="514350" indent="-514350">
              <a:buAutoNum type="arabicPeriod" startAt="5"/>
            </a:pPr>
            <a:r>
              <a:rPr lang="en-US" sz="2000" dirty="0" smtClean="0">
                <a:latin typeface="Times New Roman" pitchFamily="18" charset="0"/>
                <a:cs typeface="Times New Roman" pitchFamily="18" charset="0"/>
              </a:rPr>
              <a:t>Evaluation</a:t>
            </a:r>
            <a:endParaRPr lang="en-US" sz="20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TotalTime>
  <Words>233</Words>
  <Application>Microsoft Office PowerPoint</Application>
  <PresentationFormat>On-screen Show (4:3)</PresentationFormat>
  <Paragraphs>78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Educational Planning</vt:lpstr>
      <vt:lpstr>Educational Planning</vt:lpstr>
      <vt:lpstr>Major Interests of Educational Planning</vt:lpstr>
      <vt:lpstr>Types of Educational Planning</vt:lpstr>
      <vt:lpstr>Objectives of Educational Planning</vt:lpstr>
      <vt:lpstr>Slide 6</vt:lpstr>
      <vt:lpstr>Slide 7</vt:lpstr>
      <vt:lpstr>Characteristics of Educational Planning</vt:lpstr>
      <vt:lpstr>Stages/Process of Educational Planning</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ApnaITcenter</dc:creator>
  <cp:lastModifiedBy>ApnaITcenter</cp:lastModifiedBy>
  <cp:revision>19</cp:revision>
  <dcterms:created xsi:type="dcterms:W3CDTF">2020-03-26T16:59:00Z</dcterms:created>
  <dcterms:modified xsi:type="dcterms:W3CDTF">2020-04-01T21:38:53Z</dcterms:modified>
</cp:coreProperties>
</file>